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8" r:id="rId3"/>
    <p:sldId id="261" r:id="rId4"/>
    <p:sldId id="274" r:id="rId5"/>
    <p:sldId id="273" r:id="rId6"/>
    <p:sldId id="272" r:id="rId7"/>
    <p:sldId id="271" r:id="rId8"/>
    <p:sldId id="270" r:id="rId9"/>
    <p:sldId id="269" r:id="rId10"/>
    <p:sldId id="268" r:id="rId11"/>
    <p:sldId id="267" r:id="rId12"/>
    <p:sldId id="266" r:id="rId13"/>
    <p:sldId id="265" r:id="rId14"/>
    <p:sldId id="257" r:id="rId15"/>
    <p:sldId id="282" r:id="rId16"/>
    <p:sldId id="281" r:id="rId17"/>
    <p:sldId id="280" r:id="rId18"/>
    <p:sldId id="279" r:id="rId19"/>
    <p:sldId id="278" r:id="rId20"/>
    <p:sldId id="277" r:id="rId21"/>
    <p:sldId id="276" r:id="rId22"/>
    <p:sldId id="259" r:id="rId23"/>
    <p:sldId id="275"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7" d="100"/>
          <a:sy n="147" d="100"/>
        </p:scale>
        <p:origin x="-594"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6CE20E-A45F-452E-95A0-4E6A0CA5F6CD}" type="datetimeFigureOut">
              <a:rPr lang="en-US" smtClean="0"/>
              <a:pPr/>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800C7-D1CB-4EF3-8A26-915F5B2781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CE20E-A45F-452E-95A0-4E6A0CA5F6CD}" type="datetimeFigureOut">
              <a:rPr lang="en-US" smtClean="0"/>
              <a:pPr/>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800C7-D1CB-4EF3-8A26-915F5B278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CE20E-A45F-452E-95A0-4E6A0CA5F6CD}" type="datetimeFigureOut">
              <a:rPr lang="en-US" smtClean="0"/>
              <a:pPr/>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800C7-D1CB-4EF3-8A26-915F5B278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CE20E-A45F-452E-95A0-4E6A0CA5F6CD}" type="datetimeFigureOut">
              <a:rPr lang="en-US" smtClean="0"/>
              <a:pPr/>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800C7-D1CB-4EF3-8A26-915F5B2781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6CE20E-A45F-452E-95A0-4E6A0CA5F6CD}" type="datetimeFigureOut">
              <a:rPr lang="en-US" smtClean="0"/>
              <a:pPr/>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800C7-D1CB-4EF3-8A26-915F5B2781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6CE20E-A45F-452E-95A0-4E6A0CA5F6CD}" type="datetimeFigureOut">
              <a:rPr lang="en-US" smtClean="0"/>
              <a:pPr/>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8800C7-D1CB-4EF3-8A26-915F5B2781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6CE20E-A45F-452E-95A0-4E6A0CA5F6CD}" type="datetimeFigureOut">
              <a:rPr lang="en-US" smtClean="0"/>
              <a:pPr/>
              <a:t>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8800C7-D1CB-4EF3-8A26-915F5B2781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6CE20E-A45F-452E-95A0-4E6A0CA5F6CD}" type="datetimeFigureOut">
              <a:rPr lang="en-US" smtClean="0"/>
              <a:pPr/>
              <a:t>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8800C7-D1CB-4EF3-8A26-915F5B2781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6CE20E-A45F-452E-95A0-4E6A0CA5F6CD}" type="datetimeFigureOut">
              <a:rPr lang="en-US" smtClean="0"/>
              <a:pPr/>
              <a:t>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8800C7-D1CB-4EF3-8A26-915F5B278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6CE20E-A45F-452E-95A0-4E6A0CA5F6CD}" type="datetimeFigureOut">
              <a:rPr lang="en-US" smtClean="0"/>
              <a:pPr/>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8800C7-D1CB-4EF3-8A26-915F5B278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6CE20E-A45F-452E-95A0-4E6A0CA5F6CD}" type="datetimeFigureOut">
              <a:rPr lang="en-US" smtClean="0"/>
              <a:pPr/>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8800C7-D1CB-4EF3-8A26-915F5B278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06CE20E-A45F-452E-95A0-4E6A0CA5F6CD}" type="datetimeFigureOut">
              <a:rPr lang="en-US" smtClean="0"/>
              <a:pPr/>
              <a:t>2/17/2019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98800C7-D1CB-4EF3-8A26-915F5B278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rct=j&amp;q=&amp;esrc=s&amp;source=images&amp;cd=&amp;cad=rja&amp;uact=8&amp;ved=2ahUKEwiu2rLa68DgAhWDyIMKHcywDdwQjRx6BAgBEAU&amp;url=https://nationalpost.com/news/hospital-smoking-bans-creating-health-an-safety-hazards-study&amp;psig=AOvVaw3EoshX9n_qA5LwF_L3pGd8&amp;ust=1550426498531902"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txBox="1">
            <a:spLocks noChangeArrowheads="1"/>
          </p:cNvSpPr>
          <p:nvPr/>
        </p:nvSpPr>
        <p:spPr bwMode="auto">
          <a:xfrm>
            <a:off x="609600" y="323850"/>
            <a:ext cx="7924800" cy="4495800"/>
          </a:xfrm>
          <a:prstGeom prst="rect">
            <a:avLst/>
          </a:prstGeom>
          <a:noFill/>
          <a:ln w="9525">
            <a:noFill/>
            <a:miter lim="800000"/>
            <a:headEnd/>
            <a:tailEnd/>
          </a:ln>
        </p:spPr>
        <p:txBody>
          <a:bodyPr anchor="ctr"/>
          <a:lstStyle/>
          <a:p>
            <a:pPr marL="742950" indent="-742950" algn="ctr">
              <a:spcBef>
                <a:spcPct val="20000"/>
              </a:spcBef>
            </a:pPr>
            <a:r>
              <a:rPr lang="en-US" sz="6000" dirty="0" smtClean="0">
                <a:solidFill>
                  <a:schemeClr val="bg1"/>
                </a:solidFill>
              </a:rPr>
              <a:t>Christian Boot Camp</a:t>
            </a:r>
          </a:p>
          <a:p>
            <a:pPr marL="742950" indent="-742950" algn="ctr">
              <a:spcBef>
                <a:spcPct val="20000"/>
              </a:spcBef>
            </a:pPr>
            <a:r>
              <a:rPr lang="en-US" sz="6000" dirty="0" smtClean="0">
                <a:solidFill>
                  <a:schemeClr val="bg1"/>
                </a:solidFill>
              </a:rPr>
              <a:t>Basic Training</a:t>
            </a:r>
          </a:p>
          <a:p>
            <a:pPr marL="742950" indent="-742950" algn="ctr">
              <a:spcBef>
                <a:spcPct val="20000"/>
              </a:spcBef>
            </a:pPr>
            <a:r>
              <a:rPr lang="en-US" sz="6000" dirty="0" smtClean="0">
                <a:solidFill>
                  <a:schemeClr val="bg1"/>
                </a:solidFill>
              </a:rPr>
              <a:t>Spiritual </a:t>
            </a:r>
            <a:r>
              <a:rPr lang="en-US" sz="6000" dirty="0" smtClean="0">
                <a:solidFill>
                  <a:schemeClr val="bg1"/>
                </a:solidFill>
              </a:rPr>
              <a:t>Formation</a:t>
            </a:r>
          </a:p>
          <a:p>
            <a:pPr marL="742950" indent="-742950" algn="ctr">
              <a:spcBef>
                <a:spcPct val="20000"/>
              </a:spcBef>
            </a:pPr>
            <a:r>
              <a:rPr lang="en-US" sz="6000" dirty="0" smtClean="0">
                <a:solidFill>
                  <a:schemeClr val="bg1"/>
                </a:solidFill>
              </a:rPr>
              <a:t>Assessment</a:t>
            </a:r>
            <a:endParaRPr lang="en-US" sz="60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txBox="1">
            <a:spLocks noChangeArrowheads="1"/>
          </p:cNvSpPr>
          <p:nvPr/>
        </p:nvSpPr>
        <p:spPr bwMode="auto">
          <a:xfrm>
            <a:off x="609600" y="323850"/>
            <a:ext cx="7924800" cy="4495800"/>
          </a:xfrm>
          <a:prstGeom prst="rect">
            <a:avLst/>
          </a:prstGeom>
          <a:noFill/>
          <a:ln w="9525">
            <a:noFill/>
            <a:miter lim="800000"/>
            <a:headEnd/>
            <a:tailEnd/>
          </a:ln>
        </p:spPr>
        <p:txBody>
          <a:bodyPr anchor="ctr"/>
          <a:lstStyle/>
          <a:p>
            <a:pPr marL="742950" indent="-742950" algn="ctr">
              <a:spcBef>
                <a:spcPct val="20000"/>
              </a:spcBef>
            </a:pPr>
            <a:r>
              <a:rPr lang="en-US" sz="4000" dirty="0" smtClean="0">
                <a:solidFill>
                  <a:schemeClr val="bg1"/>
                </a:solidFill>
              </a:rPr>
              <a:t>2. Scripture Reading </a:t>
            </a:r>
            <a:endParaRPr lang="en-US" sz="40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txBox="1">
            <a:spLocks noChangeArrowheads="1"/>
          </p:cNvSpPr>
          <p:nvPr/>
        </p:nvSpPr>
        <p:spPr bwMode="auto">
          <a:xfrm>
            <a:off x="609600" y="323850"/>
            <a:ext cx="7924800" cy="4495800"/>
          </a:xfrm>
          <a:prstGeom prst="rect">
            <a:avLst/>
          </a:prstGeom>
          <a:noFill/>
          <a:ln w="9525">
            <a:noFill/>
            <a:miter lim="800000"/>
            <a:headEnd/>
            <a:tailEnd/>
          </a:ln>
        </p:spPr>
        <p:txBody>
          <a:bodyPr anchor="ctr"/>
          <a:lstStyle/>
          <a:p>
            <a:pPr marL="742950" indent="-742950" algn="ctr">
              <a:spcBef>
                <a:spcPct val="20000"/>
              </a:spcBef>
            </a:pPr>
            <a:r>
              <a:rPr lang="en-US" sz="4000" dirty="0" smtClean="0">
                <a:solidFill>
                  <a:schemeClr val="bg1"/>
                </a:solidFill>
              </a:rPr>
              <a:t>3. Attend Church</a:t>
            </a:r>
            <a:endParaRPr lang="en-US" sz="40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txBox="1">
            <a:spLocks noChangeArrowheads="1"/>
          </p:cNvSpPr>
          <p:nvPr/>
        </p:nvSpPr>
        <p:spPr bwMode="auto">
          <a:xfrm>
            <a:off x="609600" y="323850"/>
            <a:ext cx="7924800" cy="4495800"/>
          </a:xfrm>
          <a:prstGeom prst="rect">
            <a:avLst/>
          </a:prstGeom>
          <a:noFill/>
          <a:ln w="9525">
            <a:noFill/>
            <a:miter lim="800000"/>
            <a:headEnd/>
            <a:tailEnd/>
          </a:ln>
        </p:spPr>
        <p:txBody>
          <a:bodyPr anchor="ctr"/>
          <a:lstStyle/>
          <a:p>
            <a:pPr marL="742950" indent="-742950" algn="ctr">
              <a:spcBef>
                <a:spcPct val="20000"/>
              </a:spcBef>
            </a:pPr>
            <a:r>
              <a:rPr lang="en-US" sz="4000" dirty="0" smtClean="0">
                <a:solidFill>
                  <a:schemeClr val="bg1"/>
                </a:solidFill>
              </a:rPr>
              <a:t>4. Serving</a:t>
            </a:r>
            <a:endParaRPr lang="en-US" sz="40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txBox="1">
            <a:spLocks noChangeArrowheads="1"/>
          </p:cNvSpPr>
          <p:nvPr/>
        </p:nvSpPr>
        <p:spPr bwMode="auto">
          <a:xfrm>
            <a:off x="609600" y="323850"/>
            <a:ext cx="7924800" cy="4495800"/>
          </a:xfrm>
          <a:prstGeom prst="rect">
            <a:avLst/>
          </a:prstGeom>
          <a:noFill/>
          <a:ln w="9525">
            <a:noFill/>
            <a:miter lim="800000"/>
            <a:headEnd/>
            <a:tailEnd/>
          </a:ln>
        </p:spPr>
        <p:txBody>
          <a:bodyPr anchor="ctr"/>
          <a:lstStyle/>
          <a:p>
            <a:pPr marL="742950" indent="-742950" algn="ctr">
              <a:spcBef>
                <a:spcPct val="20000"/>
              </a:spcBef>
            </a:pPr>
            <a:r>
              <a:rPr lang="en-US" sz="4000" dirty="0" smtClean="0">
                <a:solidFill>
                  <a:schemeClr val="bg1"/>
                </a:solidFill>
              </a:rPr>
              <a:t>5. Christian Witness</a:t>
            </a:r>
            <a:endParaRPr lang="en-US" sz="40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89" name="Picture 1" descr="C:\Users\baileyh\AppData\Local\Microsoft\Windows\Temporary Internet Files\Content.Outlook\BFHBBYN9\IMG_2972.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txBox="1">
            <a:spLocks noChangeArrowheads="1"/>
          </p:cNvSpPr>
          <p:nvPr/>
        </p:nvSpPr>
        <p:spPr bwMode="auto">
          <a:xfrm>
            <a:off x="609600" y="323850"/>
            <a:ext cx="7924800" cy="4495800"/>
          </a:xfrm>
          <a:prstGeom prst="rect">
            <a:avLst/>
          </a:prstGeom>
          <a:noFill/>
          <a:ln w="9525">
            <a:noFill/>
            <a:miter lim="800000"/>
            <a:headEnd/>
            <a:tailEnd/>
          </a:ln>
        </p:spPr>
        <p:txBody>
          <a:bodyPr anchor="ctr"/>
          <a:lstStyle/>
          <a:p>
            <a:pPr marL="742950" indent="-742950" algn="ctr">
              <a:spcBef>
                <a:spcPct val="20000"/>
              </a:spcBef>
            </a:pPr>
            <a:r>
              <a:rPr lang="en-US" sz="4000" dirty="0" smtClean="0">
                <a:solidFill>
                  <a:schemeClr val="bg1"/>
                </a:solidFill>
              </a:rPr>
              <a:t>6. Giving </a:t>
            </a:r>
            <a:endParaRPr lang="en-US" sz="40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txBox="1">
            <a:spLocks noChangeArrowheads="1"/>
          </p:cNvSpPr>
          <p:nvPr/>
        </p:nvSpPr>
        <p:spPr bwMode="auto">
          <a:xfrm>
            <a:off x="609600" y="323850"/>
            <a:ext cx="7924800" cy="4495800"/>
          </a:xfrm>
          <a:prstGeom prst="rect">
            <a:avLst/>
          </a:prstGeom>
          <a:noFill/>
          <a:ln w="9525">
            <a:noFill/>
            <a:miter lim="800000"/>
            <a:headEnd/>
            <a:tailEnd/>
          </a:ln>
        </p:spPr>
        <p:txBody>
          <a:bodyPr anchor="ctr"/>
          <a:lstStyle/>
          <a:p>
            <a:pPr marL="742950" indent="-742950" algn="ctr">
              <a:spcBef>
                <a:spcPct val="20000"/>
              </a:spcBef>
            </a:pPr>
            <a:r>
              <a:rPr lang="en-US" sz="4000" dirty="0" smtClean="0">
                <a:solidFill>
                  <a:schemeClr val="bg1"/>
                </a:solidFill>
              </a:rPr>
              <a:t>7. Connecting in Small Group </a:t>
            </a:r>
            <a:endParaRPr lang="en-US" sz="40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txBox="1">
            <a:spLocks noChangeArrowheads="1"/>
          </p:cNvSpPr>
          <p:nvPr/>
        </p:nvSpPr>
        <p:spPr bwMode="auto">
          <a:xfrm>
            <a:off x="609600" y="323850"/>
            <a:ext cx="7924800" cy="4495800"/>
          </a:xfrm>
          <a:prstGeom prst="rect">
            <a:avLst/>
          </a:prstGeom>
          <a:noFill/>
          <a:ln w="9525">
            <a:noFill/>
            <a:miter lim="800000"/>
            <a:headEnd/>
            <a:tailEnd/>
          </a:ln>
        </p:spPr>
        <p:txBody>
          <a:bodyPr anchor="ctr"/>
          <a:lstStyle/>
          <a:p>
            <a:pPr marL="742950" indent="-742950" algn="ctr">
              <a:spcBef>
                <a:spcPct val="20000"/>
              </a:spcBef>
            </a:pPr>
            <a:r>
              <a:rPr lang="en-US" sz="4000" dirty="0" smtClean="0">
                <a:solidFill>
                  <a:schemeClr val="bg1"/>
                </a:solidFill>
              </a:rPr>
              <a:t>8. Sabbath Rest </a:t>
            </a:r>
            <a:endParaRPr lang="en-US" sz="40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txBox="1">
            <a:spLocks noChangeArrowheads="1"/>
          </p:cNvSpPr>
          <p:nvPr/>
        </p:nvSpPr>
        <p:spPr bwMode="auto">
          <a:xfrm>
            <a:off x="609600" y="323850"/>
            <a:ext cx="7924800" cy="4495800"/>
          </a:xfrm>
          <a:prstGeom prst="rect">
            <a:avLst/>
          </a:prstGeom>
          <a:noFill/>
          <a:ln w="9525">
            <a:noFill/>
            <a:miter lim="800000"/>
            <a:headEnd/>
            <a:tailEnd/>
          </a:ln>
        </p:spPr>
        <p:txBody>
          <a:bodyPr anchor="ctr"/>
          <a:lstStyle/>
          <a:p>
            <a:pPr marL="742950" indent="-742950" algn="ctr">
              <a:spcBef>
                <a:spcPct val="20000"/>
              </a:spcBef>
            </a:pPr>
            <a:r>
              <a:rPr lang="en-US" sz="3600" dirty="0" smtClean="0">
                <a:solidFill>
                  <a:schemeClr val="bg1"/>
                </a:solidFill>
              </a:rPr>
              <a:t>“At the end of your life you will groan . . . </a:t>
            </a:r>
          </a:p>
          <a:p>
            <a:pPr marL="742950" indent="-742950" algn="ctr">
              <a:spcBef>
                <a:spcPct val="20000"/>
              </a:spcBef>
            </a:pPr>
            <a:r>
              <a:rPr lang="en-US" sz="3600" dirty="0" smtClean="0">
                <a:solidFill>
                  <a:schemeClr val="bg1"/>
                </a:solidFill>
              </a:rPr>
              <a:t>You will say, “How I hated discipline!   How my heart spurned correction!</a:t>
            </a:r>
          </a:p>
          <a:p>
            <a:pPr marL="742950" indent="-742950" algn="ctr">
              <a:spcBef>
                <a:spcPct val="20000"/>
              </a:spcBef>
            </a:pPr>
            <a:r>
              <a:rPr lang="en-US" sz="3600" dirty="0" smtClean="0">
                <a:solidFill>
                  <a:schemeClr val="bg1"/>
                </a:solidFill>
              </a:rPr>
              <a:t>I would not obey my teachers or </a:t>
            </a:r>
          </a:p>
          <a:p>
            <a:pPr marL="742950" indent="-742950" algn="ctr">
              <a:spcBef>
                <a:spcPct val="20000"/>
              </a:spcBef>
            </a:pPr>
            <a:r>
              <a:rPr lang="en-US" sz="3600" dirty="0" smtClean="0">
                <a:solidFill>
                  <a:schemeClr val="bg1"/>
                </a:solidFill>
              </a:rPr>
              <a:t>turn my ear to my instructors.”</a:t>
            </a:r>
          </a:p>
          <a:p>
            <a:pPr marL="742950" indent="-742950" algn="ctr">
              <a:spcBef>
                <a:spcPct val="20000"/>
              </a:spcBef>
            </a:pPr>
            <a:r>
              <a:rPr lang="en-US" sz="3600" dirty="0" smtClean="0">
                <a:solidFill>
                  <a:schemeClr val="bg1"/>
                </a:solidFill>
              </a:rPr>
              <a:t>Proverbs 5:11-13 </a:t>
            </a:r>
            <a:endParaRPr lang="en-US" sz="36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txBox="1">
            <a:spLocks noChangeArrowheads="1"/>
          </p:cNvSpPr>
          <p:nvPr/>
        </p:nvSpPr>
        <p:spPr bwMode="auto">
          <a:xfrm>
            <a:off x="609600" y="323850"/>
            <a:ext cx="7924800" cy="4495800"/>
          </a:xfrm>
          <a:prstGeom prst="rect">
            <a:avLst/>
          </a:prstGeom>
          <a:noFill/>
          <a:ln w="9525">
            <a:noFill/>
            <a:miter lim="800000"/>
            <a:headEnd/>
            <a:tailEnd/>
          </a:ln>
        </p:spPr>
        <p:txBody>
          <a:bodyPr anchor="ctr"/>
          <a:lstStyle/>
          <a:p>
            <a:pPr marL="742950" indent="-742950" algn="ctr">
              <a:spcBef>
                <a:spcPct val="20000"/>
              </a:spcBef>
            </a:pPr>
            <a:r>
              <a:rPr lang="en-US" sz="3600" dirty="0" smtClean="0">
                <a:solidFill>
                  <a:schemeClr val="bg1"/>
                </a:solidFill>
              </a:rPr>
              <a:t>"Jesus replied: “‘Love the Lord your God with all your heart and with all your soul and with all your mind.’  This is the first and greatest commandment. And the second is like it: ‘Love your neighbor as yourself.’  All the Law and the Prophets hang on these </a:t>
            </a:r>
          </a:p>
          <a:p>
            <a:pPr marL="742950" indent="-742950" algn="ctr">
              <a:spcBef>
                <a:spcPct val="20000"/>
              </a:spcBef>
            </a:pPr>
            <a:r>
              <a:rPr lang="en-US" sz="3600" dirty="0" smtClean="0">
                <a:solidFill>
                  <a:schemeClr val="bg1"/>
                </a:solidFill>
              </a:rPr>
              <a:t>two commandments.”</a:t>
            </a:r>
          </a:p>
          <a:p>
            <a:pPr marL="742950" indent="-742950" algn="ctr">
              <a:spcBef>
                <a:spcPct val="20000"/>
              </a:spcBef>
            </a:pPr>
            <a:r>
              <a:rPr lang="en-US" sz="3600" dirty="0" smtClean="0">
                <a:solidFill>
                  <a:schemeClr val="bg1"/>
                </a:solidFill>
              </a:rPr>
              <a:t>Mt. 22:37-40 </a:t>
            </a:r>
            <a:endParaRPr lang="en-US" sz="36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baileyh\AppData\Local\Microsoft\Windows\Temporary Internet Files\Content.Outlook\BFHBBYN9\IMG_2971.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txBox="1">
            <a:spLocks noChangeArrowheads="1"/>
          </p:cNvSpPr>
          <p:nvPr/>
        </p:nvSpPr>
        <p:spPr bwMode="auto">
          <a:xfrm>
            <a:off x="609600" y="323850"/>
            <a:ext cx="7924800" cy="4495800"/>
          </a:xfrm>
          <a:prstGeom prst="rect">
            <a:avLst/>
          </a:prstGeom>
          <a:noFill/>
          <a:ln w="9525">
            <a:noFill/>
            <a:miter lim="800000"/>
            <a:headEnd/>
            <a:tailEnd/>
          </a:ln>
        </p:spPr>
        <p:txBody>
          <a:bodyPr anchor="ctr"/>
          <a:lstStyle/>
          <a:p>
            <a:pPr marL="742950" indent="-742950" algn="ctr">
              <a:spcBef>
                <a:spcPct val="20000"/>
              </a:spcBef>
            </a:pPr>
            <a:r>
              <a:rPr lang="en-US" sz="4000" dirty="0" smtClean="0">
                <a:solidFill>
                  <a:schemeClr val="bg1"/>
                </a:solidFill>
              </a:rPr>
              <a:t>“But seek first his kingdom </a:t>
            </a:r>
          </a:p>
          <a:p>
            <a:pPr marL="742950" indent="-742950" algn="ctr">
              <a:spcBef>
                <a:spcPct val="20000"/>
              </a:spcBef>
            </a:pPr>
            <a:r>
              <a:rPr lang="en-US" sz="4000" dirty="0" smtClean="0">
                <a:solidFill>
                  <a:schemeClr val="bg1"/>
                </a:solidFill>
              </a:rPr>
              <a:t>and his righteousness, </a:t>
            </a:r>
          </a:p>
          <a:p>
            <a:pPr marL="742950" indent="-742950" algn="ctr">
              <a:spcBef>
                <a:spcPct val="20000"/>
              </a:spcBef>
            </a:pPr>
            <a:r>
              <a:rPr lang="en-US" sz="4000" dirty="0" smtClean="0">
                <a:solidFill>
                  <a:schemeClr val="bg1"/>
                </a:solidFill>
              </a:rPr>
              <a:t>and all these things </a:t>
            </a:r>
          </a:p>
          <a:p>
            <a:pPr marL="742950" indent="-742950" algn="ctr">
              <a:spcBef>
                <a:spcPct val="20000"/>
              </a:spcBef>
            </a:pPr>
            <a:r>
              <a:rPr lang="en-US" sz="4000" dirty="0" smtClean="0">
                <a:solidFill>
                  <a:schemeClr val="bg1"/>
                </a:solidFill>
              </a:rPr>
              <a:t>will be given to you as well.” </a:t>
            </a:r>
          </a:p>
          <a:p>
            <a:pPr marL="742950" indent="-742950" algn="ctr">
              <a:spcBef>
                <a:spcPct val="20000"/>
              </a:spcBef>
            </a:pPr>
            <a:r>
              <a:rPr lang="en-US" sz="4000" dirty="0" smtClean="0">
                <a:solidFill>
                  <a:schemeClr val="bg1"/>
                </a:solidFill>
              </a:rPr>
              <a:t>Matthew 6:33 </a:t>
            </a:r>
            <a:endParaRPr lang="en-US" sz="40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txBox="1">
            <a:spLocks noChangeArrowheads="1"/>
          </p:cNvSpPr>
          <p:nvPr/>
        </p:nvSpPr>
        <p:spPr bwMode="auto">
          <a:xfrm>
            <a:off x="609600" y="323850"/>
            <a:ext cx="7924800" cy="4495800"/>
          </a:xfrm>
          <a:prstGeom prst="rect">
            <a:avLst/>
          </a:prstGeom>
          <a:noFill/>
          <a:ln w="9525">
            <a:noFill/>
            <a:miter lim="800000"/>
            <a:headEnd/>
            <a:tailEnd/>
          </a:ln>
        </p:spPr>
        <p:txBody>
          <a:bodyPr anchor="ctr"/>
          <a:lstStyle/>
          <a:p>
            <a:pPr marL="742950" indent="-742950" algn="ctr">
              <a:spcBef>
                <a:spcPct val="20000"/>
              </a:spcBef>
            </a:pPr>
            <a:r>
              <a:rPr lang="en-US" sz="4000" dirty="0" smtClean="0">
                <a:solidFill>
                  <a:schemeClr val="bg1"/>
                </a:solidFill>
              </a:rPr>
              <a:t>“If you love me, </a:t>
            </a:r>
          </a:p>
          <a:p>
            <a:pPr marL="742950" indent="-742950" algn="ctr">
              <a:spcBef>
                <a:spcPct val="20000"/>
              </a:spcBef>
            </a:pPr>
            <a:r>
              <a:rPr lang="en-US" sz="4000" dirty="0" smtClean="0">
                <a:solidFill>
                  <a:schemeClr val="bg1"/>
                </a:solidFill>
              </a:rPr>
              <a:t>keep my commands." </a:t>
            </a:r>
          </a:p>
          <a:p>
            <a:pPr marL="742950" indent="-742950" algn="ctr">
              <a:spcBef>
                <a:spcPct val="20000"/>
              </a:spcBef>
            </a:pPr>
            <a:r>
              <a:rPr lang="en-US" sz="4000" dirty="0" smtClean="0">
                <a:solidFill>
                  <a:schemeClr val="bg1"/>
                </a:solidFill>
              </a:rPr>
              <a:t>“Anyone who loves me </a:t>
            </a:r>
          </a:p>
          <a:p>
            <a:pPr marL="742950" indent="-742950" algn="ctr">
              <a:spcBef>
                <a:spcPct val="20000"/>
              </a:spcBef>
            </a:pPr>
            <a:r>
              <a:rPr lang="en-US" sz="4000" dirty="0" smtClean="0">
                <a:solidFill>
                  <a:schemeClr val="bg1"/>
                </a:solidFill>
              </a:rPr>
              <a:t>will obey my teaching."</a:t>
            </a:r>
          </a:p>
          <a:p>
            <a:pPr marL="742950" indent="-742950" algn="ctr">
              <a:spcBef>
                <a:spcPct val="20000"/>
              </a:spcBef>
            </a:pPr>
            <a:r>
              <a:rPr lang="en-US" sz="4000" dirty="0" smtClean="0">
                <a:solidFill>
                  <a:schemeClr val="bg1"/>
                </a:solidFill>
              </a:rPr>
              <a:t>John 14:15, 23 </a:t>
            </a:r>
            <a:endParaRPr lang="en-US" sz="400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hlinkClick r:id="rId2"/>
          </p:cNvPr>
          <p:cNvPicPr>
            <a:picLocks noChangeAspect="1" noChangeArrowheads="1"/>
          </p:cNvPicPr>
          <p:nvPr/>
        </p:nvPicPr>
        <p:blipFill>
          <a:blip r:embed="rId3" cstate="print"/>
          <a:srcRect/>
          <a:stretch>
            <a:fillRect/>
          </a:stretch>
        </p:blipFill>
        <p:spPr bwMode="auto">
          <a:xfrm>
            <a:off x="-55505" y="0"/>
            <a:ext cx="9228667" cy="51435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txBox="1">
            <a:spLocks noChangeArrowheads="1"/>
          </p:cNvSpPr>
          <p:nvPr/>
        </p:nvSpPr>
        <p:spPr bwMode="auto">
          <a:xfrm>
            <a:off x="609600" y="323850"/>
            <a:ext cx="7924800" cy="4495800"/>
          </a:xfrm>
          <a:prstGeom prst="rect">
            <a:avLst/>
          </a:prstGeom>
          <a:noFill/>
          <a:ln w="9525">
            <a:noFill/>
            <a:miter lim="800000"/>
            <a:headEnd/>
            <a:tailEnd/>
          </a:ln>
        </p:spPr>
        <p:txBody>
          <a:bodyPr anchor="ctr"/>
          <a:lstStyle/>
          <a:p>
            <a:pPr marL="742950" indent="-742950" algn="ctr">
              <a:spcBef>
                <a:spcPct val="20000"/>
              </a:spcBef>
            </a:pPr>
            <a:r>
              <a:rPr lang="en-US" sz="4000" dirty="0" smtClean="0">
                <a:solidFill>
                  <a:schemeClr val="bg1"/>
                </a:solidFill>
              </a:rPr>
              <a:t>“But seek first his kingdom </a:t>
            </a:r>
          </a:p>
          <a:p>
            <a:pPr marL="742950" indent="-742950" algn="ctr">
              <a:spcBef>
                <a:spcPct val="20000"/>
              </a:spcBef>
            </a:pPr>
            <a:r>
              <a:rPr lang="en-US" sz="4000" dirty="0" smtClean="0">
                <a:solidFill>
                  <a:schemeClr val="bg1"/>
                </a:solidFill>
              </a:rPr>
              <a:t>and his righteousness, </a:t>
            </a:r>
          </a:p>
          <a:p>
            <a:pPr marL="742950" indent="-742950" algn="ctr">
              <a:spcBef>
                <a:spcPct val="20000"/>
              </a:spcBef>
            </a:pPr>
            <a:r>
              <a:rPr lang="en-US" sz="4000" dirty="0" smtClean="0">
                <a:solidFill>
                  <a:schemeClr val="bg1"/>
                </a:solidFill>
              </a:rPr>
              <a:t>and all these things </a:t>
            </a:r>
          </a:p>
          <a:p>
            <a:pPr marL="742950" indent="-742950" algn="ctr">
              <a:spcBef>
                <a:spcPct val="20000"/>
              </a:spcBef>
            </a:pPr>
            <a:r>
              <a:rPr lang="en-US" sz="4000" dirty="0" smtClean="0">
                <a:solidFill>
                  <a:schemeClr val="bg1"/>
                </a:solidFill>
              </a:rPr>
              <a:t>will be given to you as well.” </a:t>
            </a:r>
          </a:p>
          <a:p>
            <a:pPr marL="742950" indent="-742950" algn="ctr">
              <a:spcBef>
                <a:spcPct val="20000"/>
              </a:spcBef>
            </a:pPr>
            <a:r>
              <a:rPr lang="en-US" sz="4000" dirty="0" smtClean="0">
                <a:solidFill>
                  <a:schemeClr val="bg1"/>
                </a:solidFill>
              </a:rPr>
              <a:t>Matthew 6:33 </a:t>
            </a:r>
            <a:endParaRPr lang="en-US" sz="40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2" descr="C:\Users\baileyh\AppData\Local\Microsoft\Windows\Temporary Internet Files\Content.Outlook\BFHBBYN9\IMG_2973.JPG"/>
          <p:cNvPicPr>
            <a:picLocks noChangeAspect="1" noChangeArrowheads="1"/>
          </p:cNvPicPr>
          <p:nvPr/>
        </p:nvPicPr>
        <p:blipFill>
          <a:blip r:embed="rId2" cstate="print"/>
          <a:srcRect/>
          <a:stretch>
            <a:fillRect/>
          </a:stretch>
        </p:blipFill>
        <p:spPr bwMode="auto">
          <a:xfrm>
            <a:off x="1676400" y="-247650"/>
            <a:ext cx="5715000" cy="5715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txBox="1">
            <a:spLocks noChangeArrowheads="1"/>
          </p:cNvSpPr>
          <p:nvPr/>
        </p:nvSpPr>
        <p:spPr bwMode="auto">
          <a:xfrm>
            <a:off x="609600" y="323850"/>
            <a:ext cx="7924800" cy="4495800"/>
          </a:xfrm>
          <a:prstGeom prst="rect">
            <a:avLst/>
          </a:prstGeom>
          <a:noFill/>
          <a:ln w="9525">
            <a:noFill/>
            <a:miter lim="800000"/>
            <a:headEnd/>
            <a:tailEnd/>
          </a:ln>
        </p:spPr>
        <p:txBody>
          <a:bodyPr anchor="ctr"/>
          <a:lstStyle/>
          <a:p>
            <a:pPr marL="742950" indent="-742950" algn="ctr">
              <a:spcBef>
                <a:spcPct val="20000"/>
              </a:spcBef>
            </a:pPr>
            <a:r>
              <a:rPr lang="en-US" sz="4000" dirty="0" smtClean="0">
                <a:solidFill>
                  <a:schemeClr val="bg1"/>
                </a:solidFill>
              </a:rPr>
              <a:t>“Therefore let us leave the elementary teachings about Christ and go on to maturity, . . . “ Hebrews 6:1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txBox="1">
            <a:spLocks noChangeArrowheads="1"/>
          </p:cNvSpPr>
          <p:nvPr/>
        </p:nvSpPr>
        <p:spPr bwMode="auto">
          <a:xfrm>
            <a:off x="609600" y="323850"/>
            <a:ext cx="7924800" cy="4495800"/>
          </a:xfrm>
          <a:prstGeom prst="rect">
            <a:avLst/>
          </a:prstGeom>
          <a:noFill/>
          <a:ln w="9525">
            <a:noFill/>
            <a:miter lim="800000"/>
            <a:headEnd/>
            <a:tailEnd/>
          </a:ln>
        </p:spPr>
        <p:txBody>
          <a:bodyPr anchor="ctr"/>
          <a:lstStyle/>
          <a:p>
            <a:pPr marL="742950" indent="-742950" algn="ctr">
              <a:spcBef>
                <a:spcPct val="20000"/>
              </a:spcBef>
            </a:pPr>
            <a:r>
              <a:rPr lang="en-US" sz="4000" dirty="0" smtClean="0">
                <a:solidFill>
                  <a:schemeClr val="bg1"/>
                </a:solidFill>
              </a:rPr>
              <a:t>“Like newborn babies, </a:t>
            </a:r>
          </a:p>
          <a:p>
            <a:pPr marL="742950" indent="-742950" algn="ctr">
              <a:spcBef>
                <a:spcPct val="20000"/>
              </a:spcBef>
            </a:pPr>
            <a:r>
              <a:rPr lang="en-US" sz="4000" dirty="0" smtClean="0">
                <a:solidFill>
                  <a:schemeClr val="bg1"/>
                </a:solidFill>
              </a:rPr>
              <a:t>crave pure spiritual milk, </a:t>
            </a:r>
          </a:p>
          <a:p>
            <a:pPr marL="742950" indent="-742950" algn="ctr">
              <a:spcBef>
                <a:spcPct val="20000"/>
              </a:spcBef>
            </a:pPr>
            <a:r>
              <a:rPr lang="en-US" sz="4000" dirty="0" smtClean="0">
                <a:solidFill>
                  <a:schemeClr val="bg1"/>
                </a:solidFill>
              </a:rPr>
              <a:t>so that by it you may </a:t>
            </a:r>
          </a:p>
          <a:p>
            <a:pPr marL="742950" indent="-742950" algn="ctr">
              <a:spcBef>
                <a:spcPct val="20000"/>
              </a:spcBef>
            </a:pPr>
            <a:r>
              <a:rPr lang="en-US" sz="4000" dirty="0" smtClean="0">
                <a:solidFill>
                  <a:schemeClr val="bg1"/>
                </a:solidFill>
              </a:rPr>
              <a:t>grow up in your salvation, . . . “</a:t>
            </a:r>
          </a:p>
          <a:p>
            <a:pPr marL="742950" indent="-742950" algn="ctr">
              <a:spcBef>
                <a:spcPct val="20000"/>
              </a:spcBef>
            </a:pPr>
            <a:r>
              <a:rPr lang="en-US" sz="4000" dirty="0" smtClean="0">
                <a:solidFill>
                  <a:schemeClr val="bg1"/>
                </a:solidFill>
              </a:rPr>
              <a:t>1 Peter 2:2</a:t>
            </a:r>
            <a:endParaRPr lang="en-US" sz="40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txBox="1">
            <a:spLocks noChangeArrowheads="1"/>
          </p:cNvSpPr>
          <p:nvPr/>
        </p:nvSpPr>
        <p:spPr bwMode="auto">
          <a:xfrm>
            <a:off x="609600" y="323850"/>
            <a:ext cx="7924800" cy="4495800"/>
          </a:xfrm>
          <a:prstGeom prst="rect">
            <a:avLst/>
          </a:prstGeom>
          <a:noFill/>
          <a:ln w="9525">
            <a:noFill/>
            <a:miter lim="800000"/>
            <a:headEnd/>
            <a:tailEnd/>
          </a:ln>
        </p:spPr>
        <p:txBody>
          <a:bodyPr anchor="ctr"/>
          <a:lstStyle/>
          <a:p>
            <a:pPr marL="742950" indent="-742950" algn="ctr">
              <a:spcBef>
                <a:spcPct val="20000"/>
              </a:spcBef>
            </a:pPr>
            <a:r>
              <a:rPr lang="en-US" sz="4000" dirty="0" smtClean="0">
                <a:solidFill>
                  <a:schemeClr val="bg1"/>
                </a:solidFill>
              </a:rPr>
              <a:t>“Not that I have already obtained all this, or have already arrived at my goal, but I press on”</a:t>
            </a:r>
          </a:p>
          <a:p>
            <a:pPr marL="742950" indent="-742950" algn="ctr">
              <a:spcBef>
                <a:spcPct val="20000"/>
              </a:spcBef>
            </a:pPr>
            <a:r>
              <a:rPr lang="en-US" sz="4000" dirty="0" smtClean="0">
                <a:solidFill>
                  <a:schemeClr val="bg1"/>
                </a:solidFill>
              </a:rPr>
              <a:t>Phil[p 3:12</a:t>
            </a:r>
            <a:endParaRPr lang="en-US" sz="40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txBox="1">
            <a:spLocks noChangeArrowheads="1"/>
          </p:cNvSpPr>
          <p:nvPr/>
        </p:nvSpPr>
        <p:spPr bwMode="auto">
          <a:xfrm>
            <a:off x="609600" y="323850"/>
            <a:ext cx="7924800" cy="4495800"/>
          </a:xfrm>
          <a:prstGeom prst="rect">
            <a:avLst/>
          </a:prstGeom>
          <a:noFill/>
          <a:ln w="9525">
            <a:noFill/>
            <a:miter lim="800000"/>
            <a:headEnd/>
            <a:tailEnd/>
          </a:ln>
        </p:spPr>
        <p:txBody>
          <a:bodyPr anchor="ctr"/>
          <a:lstStyle/>
          <a:p>
            <a:pPr marL="742950" indent="-742950" algn="ctr">
              <a:spcBef>
                <a:spcPct val="20000"/>
              </a:spcBef>
            </a:pPr>
            <a:r>
              <a:rPr lang="en-US" sz="4000" dirty="0" smtClean="0">
                <a:solidFill>
                  <a:schemeClr val="bg1"/>
                </a:solidFill>
              </a:rPr>
              <a:t>“as your faith continues to grow” </a:t>
            </a:r>
          </a:p>
          <a:p>
            <a:pPr marL="742950" indent="-742950" algn="ctr">
              <a:spcBef>
                <a:spcPct val="20000"/>
              </a:spcBef>
            </a:pPr>
            <a:r>
              <a:rPr lang="en-US" sz="4000" dirty="0" smtClean="0">
                <a:solidFill>
                  <a:schemeClr val="bg1"/>
                </a:solidFill>
              </a:rPr>
              <a:t>2 Cor. 10:5</a:t>
            </a:r>
            <a:endParaRPr lang="en-US" sz="40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txBox="1">
            <a:spLocks noChangeArrowheads="1"/>
          </p:cNvSpPr>
          <p:nvPr/>
        </p:nvSpPr>
        <p:spPr bwMode="auto">
          <a:xfrm>
            <a:off x="609600" y="323850"/>
            <a:ext cx="7924800" cy="4495800"/>
          </a:xfrm>
          <a:prstGeom prst="rect">
            <a:avLst/>
          </a:prstGeom>
          <a:noFill/>
          <a:ln w="9525">
            <a:noFill/>
            <a:miter lim="800000"/>
            <a:headEnd/>
            <a:tailEnd/>
          </a:ln>
        </p:spPr>
        <p:txBody>
          <a:bodyPr anchor="ctr"/>
          <a:lstStyle/>
          <a:p>
            <a:pPr marL="742950" indent="-742950" algn="ctr">
              <a:spcBef>
                <a:spcPct val="20000"/>
              </a:spcBef>
            </a:pPr>
            <a:r>
              <a:rPr lang="en-US" sz="6600" dirty="0" smtClean="0">
                <a:solidFill>
                  <a:schemeClr val="bg1"/>
                </a:solidFill>
              </a:rPr>
              <a:t>Spiritual Formation</a:t>
            </a:r>
          </a:p>
          <a:p>
            <a:pPr marL="742950" indent="-742950" algn="ctr">
              <a:spcBef>
                <a:spcPct val="20000"/>
              </a:spcBef>
            </a:pPr>
            <a:r>
              <a:rPr lang="en-US" sz="6600" dirty="0" smtClean="0">
                <a:solidFill>
                  <a:schemeClr val="bg1"/>
                </a:solidFill>
              </a:rPr>
              <a:t>Assessment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txBox="1">
            <a:spLocks noChangeArrowheads="1"/>
          </p:cNvSpPr>
          <p:nvPr/>
        </p:nvSpPr>
        <p:spPr bwMode="auto">
          <a:xfrm>
            <a:off x="609600" y="323850"/>
            <a:ext cx="7924800" cy="4495800"/>
          </a:xfrm>
          <a:prstGeom prst="rect">
            <a:avLst/>
          </a:prstGeom>
          <a:noFill/>
          <a:ln w="9525">
            <a:noFill/>
            <a:miter lim="800000"/>
            <a:headEnd/>
            <a:tailEnd/>
          </a:ln>
        </p:spPr>
        <p:txBody>
          <a:bodyPr anchor="ctr"/>
          <a:lstStyle/>
          <a:p>
            <a:pPr marL="742950" indent="-742950" algn="ctr">
              <a:spcBef>
                <a:spcPct val="20000"/>
              </a:spcBef>
            </a:pPr>
            <a:r>
              <a:rPr lang="en-US" sz="4000" dirty="0" smtClean="0">
                <a:solidFill>
                  <a:schemeClr val="bg1"/>
                </a:solidFill>
              </a:rPr>
              <a:t>1. Prayer</a:t>
            </a:r>
            <a:endParaRPr lang="en-US" sz="40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2876</TotalTime>
  <Words>309</Words>
  <Application>Microsoft Office PowerPoint</Application>
  <PresentationFormat>On-screen Show (16:9)</PresentationFormat>
  <Paragraphs>47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baileyh</dc:creator>
  <cp:lastModifiedBy>Avuser</cp:lastModifiedBy>
  <cp:revision>3</cp:revision>
  <dcterms:created xsi:type="dcterms:W3CDTF">2019-02-15T14:25:11Z</dcterms:created>
  <dcterms:modified xsi:type="dcterms:W3CDTF">2019-02-17T15:25:36Z</dcterms:modified>
</cp:coreProperties>
</file>